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</p:sldMasterIdLst>
  <p:sldIdLst>
    <p:sldId id="256" r:id="rId5"/>
    <p:sldId id="257" r:id="rId6"/>
    <p:sldId id="258" r:id="rId7"/>
    <p:sldId id="266" r:id="rId8"/>
    <p:sldId id="271" r:id="rId9"/>
    <p:sldId id="267" r:id="rId10"/>
    <p:sldId id="272" r:id="rId11"/>
    <p:sldId id="273" r:id="rId12"/>
    <p:sldId id="274" r:id="rId13"/>
    <p:sldId id="259" r:id="rId14"/>
    <p:sldId id="265" r:id="rId15"/>
    <p:sldId id="260" r:id="rId16"/>
    <p:sldId id="268" r:id="rId17"/>
    <p:sldId id="261" r:id="rId18"/>
    <p:sldId id="269" r:id="rId19"/>
    <p:sldId id="270" r:id="rId20"/>
    <p:sldId id="262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229E5B-40E9-44D2-9F0F-E1CF8DF31459}" v="18" dt="2024-06-17T16:12:02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1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08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24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B5C15-CDAB-A890-8286-6FE490476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F76E8-F7E5-F043-2EEF-A6EA0F18ED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866A-96CA-9A51-D4BE-36FE20EB6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9E4CA-CB9B-65A9-75A2-A57D256F4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39FD-C0CB-0170-C4EF-89E193E2B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47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27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57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627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260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27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72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04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25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4860D9F-AF68-4920-A907-919CF7DEF9D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AAB49C8B-128B-4F2B-BF5C-2B7D93BDE6E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57404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5CB95-6626-E451-FBEE-CD34FDA972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Analysis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DF6CB7-AB59-0EC7-8E19-76C63B1B02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Analyzing the Impact of Language Isolation on Median Income in Dallas County</a:t>
            </a:r>
          </a:p>
        </p:txBody>
      </p:sp>
    </p:spTree>
    <p:extLst>
      <p:ext uri="{BB962C8B-B14F-4D97-AF65-F5344CB8AC3E}">
        <p14:creationId xmlns:p14="http://schemas.microsoft.com/office/powerpoint/2010/main" val="510786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DB83-093A-AFE6-AB82-0DC89D55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5580" y="705124"/>
            <a:ext cx="8155227" cy="40066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Analysis 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54188-F712-149D-E05C-E1E72519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354" y="2782355"/>
            <a:ext cx="11178417" cy="3877766"/>
          </a:xfrm>
        </p:spPr>
        <p:txBody>
          <a:bodyPr>
            <a:normAutofit fontScale="92500" lnSpcReduction="10000"/>
          </a:bodyPr>
          <a:lstStyle/>
          <a:p>
            <a:r>
              <a:rPr lang="en-US" sz="2400" b="1" dirty="0"/>
              <a:t>Correlation Analysis: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Generated a correlation matrix to understand direct relationships between language isolation and median income.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This step provided simple associations without controlling for other factors.</a:t>
            </a:r>
          </a:p>
          <a:p>
            <a:r>
              <a:rPr lang="en-US" sz="2400" b="1" dirty="0"/>
              <a:t>Multivariate Regression Analysis: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Conducted to isolate the effects of each variable on median income.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Controlled for educational attainment (bachelor's and master's degrees) and employment rates.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Used z-scores to filter out outliers (threshold: 3 standard deviations) to avoid skewed results.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405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D13F2FB-0325-FDCC-C8DE-19C5E0043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07" y="0"/>
            <a:ext cx="10657785" cy="688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54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60A4-1DF4-B941-540B-5A1C6BDFA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554" y="833620"/>
            <a:ext cx="3852530" cy="33116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Correlation Results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2684070-6BA2-3287-11F8-37B9097A1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3" y="1435395"/>
            <a:ext cx="8907271" cy="51461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CF0DB0-103C-7ABF-1D04-320736EFBFFA}"/>
              </a:ext>
            </a:extLst>
          </p:cNvPr>
          <p:cNvSpPr txBox="1"/>
          <p:nvPr/>
        </p:nvSpPr>
        <p:spPr>
          <a:xfrm>
            <a:off x="8548576" y="2721936"/>
            <a:ext cx="31170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Correlation analysis provides a </a:t>
            </a:r>
            <a:br>
              <a:rPr lang="en-US" sz="1800" dirty="0"/>
            </a:br>
            <a:r>
              <a:rPr lang="en-US" sz="1800" dirty="0"/>
              <a:t>simple measure of association</a:t>
            </a:r>
            <a:br>
              <a:rPr lang="en-US" sz="1800" dirty="0"/>
            </a:br>
            <a:r>
              <a:rPr lang="en-US" sz="1800" dirty="0"/>
              <a:t> between two variables </a:t>
            </a:r>
            <a:br>
              <a:rPr lang="en-US" sz="1800" dirty="0"/>
            </a:br>
            <a:r>
              <a:rPr lang="en-US" sz="1800" dirty="0"/>
              <a:t>without controlling for others.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13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EC0D8-A5B1-6969-0958-A51278D93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0219" y="481841"/>
            <a:ext cx="4171561" cy="81533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Regression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079B4-9000-B293-6C74-A95730044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893" y="1552353"/>
            <a:ext cx="11057915" cy="4306444"/>
          </a:xfrm>
        </p:spPr>
        <p:txBody>
          <a:bodyPr>
            <a:normAutofit/>
          </a:bodyPr>
          <a:lstStyle/>
          <a:p>
            <a:r>
              <a:rPr lang="en-US" sz="2400" b="1" dirty="0"/>
              <a:t>Adjusted R-squared: 0.617 </a:t>
            </a:r>
            <a:r>
              <a:rPr lang="en-US" sz="2400" dirty="0"/>
              <a:t>This indicates that 61.7% of the variability in median income is explained by the independent variables in the model.</a:t>
            </a:r>
          </a:p>
          <a:p>
            <a:r>
              <a:rPr lang="en-US" sz="2400" b="1" dirty="0"/>
              <a:t>The F-statistic (106.46) </a:t>
            </a:r>
            <a:r>
              <a:rPr lang="en-US" sz="2400" dirty="0"/>
              <a:t>indicates that the overall regression model fits the data well and explains a significant portion of the variability in the median income.</a:t>
            </a:r>
          </a:p>
          <a:p>
            <a:r>
              <a:rPr lang="en-US" sz="2400" b="1" dirty="0"/>
              <a:t>The Prob (F-statistic) of 2.12e-91 </a:t>
            </a:r>
            <a:r>
              <a:rPr lang="en-US" sz="2400" dirty="0"/>
              <a:t>shows that the likelihood of the observed relationship being due to chance is virtually zero, providing strong evidence that the predictors collectively have a significant impact on the median income.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8290F0D-A7E9-A5A3-53C3-321B64DD75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2.12e-91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8493542-8E86-926C-59DC-15E8A34C3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2.12e-91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146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4BC90DB-A0D7-A40F-372A-4D28EF8B8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" name="Picture 13" descr="A screenshot of a graph&#10;&#10;Description automatically generated">
            <a:extLst>
              <a:ext uri="{FF2B5EF4-FFF2-40B4-BE49-F238E27FC236}">
                <a16:creationId xmlns:a16="http://schemas.microsoft.com/office/drawing/2014/main" id="{DB68DB6E-5B9C-F2F4-E989-243830EF3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874"/>
            <a:ext cx="10586051" cy="61562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53A610-612F-E58F-A8F2-A1C8A0EF996B}"/>
              </a:ext>
            </a:extLst>
          </p:cNvPr>
          <p:cNvSpPr txBox="1"/>
          <p:nvPr/>
        </p:nvSpPr>
        <p:spPr>
          <a:xfrm>
            <a:off x="9778409" y="2868275"/>
            <a:ext cx="24135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 analysis controls for multiple variables, isolating the effect of each independent variable on the dependent variable.</a:t>
            </a:r>
          </a:p>
        </p:txBody>
      </p:sp>
    </p:spTree>
    <p:extLst>
      <p:ext uri="{BB962C8B-B14F-4D97-AF65-F5344CB8AC3E}">
        <p14:creationId xmlns:p14="http://schemas.microsoft.com/office/powerpoint/2010/main" val="3895374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8B645-4147-E5AC-8E46-A37AE21AA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1" y="308344"/>
            <a:ext cx="11125255" cy="55504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Positive Impacts:</a:t>
            </a:r>
          </a:p>
          <a:p>
            <a:endParaRPr lang="en-US" sz="2400" dirty="0"/>
          </a:p>
          <a:p>
            <a:r>
              <a:rPr lang="en-US" sz="2400" b="1" dirty="0" err="1"/>
              <a:t>Pct_Bachelors_Degree</a:t>
            </a:r>
            <a:r>
              <a:rPr lang="en-US" sz="2400" b="1" dirty="0"/>
              <a:t>: </a:t>
            </a:r>
            <a:r>
              <a:rPr lang="en-US" sz="2400" dirty="0"/>
              <a:t>Each percentage point increase in the population with a bachelor's degree is associated with an increase of approximately </a:t>
            </a:r>
            <a:r>
              <a:rPr lang="en-US" sz="2400" dirty="0">
                <a:solidFill>
                  <a:srgbClr val="00B050"/>
                </a:solidFill>
              </a:rPr>
              <a:t>$752.25</a:t>
            </a:r>
            <a:r>
              <a:rPr lang="en-US" sz="2400" dirty="0"/>
              <a:t> in median income.</a:t>
            </a:r>
          </a:p>
          <a:p>
            <a:r>
              <a:rPr lang="en-US" sz="2400" b="1" dirty="0" err="1"/>
              <a:t>Pct_Masters_Degree</a:t>
            </a:r>
            <a:r>
              <a:rPr lang="en-US" sz="2400" b="1" dirty="0"/>
              <a:t>: </a:t>
            </a:r>
            <a:r>
              <a:rPr lang="en-US" sz="2400" dirty="0"/>
              <a:t>Each percentage point increase in the population with a master's degree is associated with an increase of approximately </a:t>
            </a:r>
            <a:r>
              <a:rPr lang="en-US" sz="2400" dirty="0">
                <a:solidFill>
                  <a:srgbClr val="00B050"/>
                </a:solidFill>
              </a:rPr>
              <a:t>$1726.62 </a:t>
            </a:r>
            <a:r>
              <a:rPr lang="en-US" sz="2400" dirty="0"/>
              <a:t>in median income.</a:t>
            </a:r>
          </a:p>
          <a:p>
            <a:r>
              <a:rPr lang="en-US" sz="2400" b="1" dirty="0" err="1"/>
              <a:t>Employment_Rate</a:t>
            </a:r>
            <a:r>
              <a:rPr lang="en-US" sz="2400" b="1" dirty="0"/>
              <a:t>: </a:t>
            </a:r>
            <a:r>
              <a:rPr lang="en-US" sz="2400" dirty="0"/>
              <a:t>Each percentage point increase in the employment rate is associated with an increase of approximately </a:t>
            </a:r>
            <a:r>
              <a:rPr lang="en-US" sz="2400" dirty="0">
                <a:solidFill>
                  <a:srgbClr val="00B050"/>
                </a:solidFill>
              </a:rPr>
              <a:t>$1206.14 </a:t>
            </a:r>
            <a:r>
              <a:rPr lang="en-US" sz="2400" dirty="0"/>
              <a:t>in median income.</a:t>
            </a:r>
          </a:p>
        </p:txBody>
      </p:sp>
    </p:spTree>
    <p:extLst>
      <p:ext uri="{BB962C8B-B14F-4D97-AF65-F5344CB8AC3E}">
        <p14:creationId xmlns:p14="http://schemas.microsoft.com/office/powerpoint/2010/main" val="3109727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DFEEED-C164-D8E6-0552-9323F5D98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1" y="691116"/>
            <a:ext cx="11135887" cy="5167681"/>
          </a:xfrm>
        </p:spPr>
        <p:txBody>
          <a:bodyPr/>
          <a:lstStyle/>
          <a:p>
            <a:r>
              <a:rPr lang="en-US" sz="4000" dirty="0"/>
              <a:t>Negative Impacts:</a:t>
            </a:r>
            <a:br>
              <a:rPr lang="en-US" sz="4000" dirty="0"/>
            </a:br>
            <a:endParaRPr lang="en-US" sz="3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 err="1"/>
              <a:t>Pct_Indo_European_Linguistically_Isolated</a:t>
            </a:r>
            <a:r>
              <a:rPr lang="en-US" sz="2400" dirty="0"/>
              <a:t>: Each percentage point increase in Indo-European linguistically isolated households is associated with a decrease of approximately </a:t>
            </a:r>
            <a:r>
              <a:rPr lang="en-US" sz="2400" dirty="0">
                <a:solidFill>
                  <a:srgbClr val="FF0000"/>
                </a:solidFill>
              </a:rPr>
              <a:t>$4307.95 </a:t>
            </a:r>
            <a:r>
              <a:rPr lang="en-US" sz="2400" dirty="0"/>
              <a:t>in median income.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 err="1"/>
              <a:t>Pct_Other_Languages_Linguistically_Isolated</a:t>
            </a:r>
            <a:r>
              <a:rPr lang="en-US" sz="2400" dirty="0"/>
              <a:t>: Each percentage point increase in other languages linguistically isolated households is associated with a decrease of approximately </a:t>
            </a:r>
            <a:r>
              <a:rPr lang="en-US" sz="2400" dirty="0">
                <a:solidFill>
                  <a:srgbClr val="FF0000"/>
                </a:solidFill>
              </a:rPr>
              <a:t>$5270.73 </a:t>
            </a:r>
            <a:r>
              <a:rPr lang="en-US" sz="2400" dirty="0"/>
              <a:t>in median income.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219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4E6B4-A7E1-C365-F04D-328F87345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595EA-BF97-59EF-91D6-E60905F46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567" y="1998921"/>
            <a:ext cx="11164241" cy="3859876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The regression analysis provides a nuanced understanding of how various factors affect median income: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Higher education levels and employment rates</a:t>
            </a:r>
            <a:r>
              <a:rPr lang="en-US" sz="2400" dirty="0"/>
              <a:t> are strongly beneficial to median income.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Linguistic isolation in certain groups</a:t>
            </a:r>
            <a:r>
              <a:rPr lang="en-US" sz="2400" dirty="0"/>
              <a:t> can significantly hinder economic outcomes.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Insignificant results for some variables</a:t>
            </a:r>
            <a:r>
              <a:rPr lang="en-US" sz="2400" dirty="0"/>
              <a:t> indicate that their impact might be explained by other socio-economic factors.</a:t>
            </a:r>
          </a:p>
          <a:p>
            <a:r>
              <a:rPr lang="en-US" sz="2400" dirty="0"/>
              <a:t>These findings highlight the importance of considering multiple socio-economic variables to understand their combined impact on median income.</a:t>
            </a:r>
          </a:p>
        </p:txBody>
      </p:sp>
    </p:spTree>
    <p:extLst>
      <p:ext uri="{BB962C8B-B14F-4D97-AF65-F5344CB8AC3E}">
        <p14:creationId xmlns:p14="http://schemas.microsoft.com/office/powerpoint/2010/main" val="3973716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7278-7B15-B5ED-6B99-1A8FF437B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972" y="705124"/>
            <a:ext cx="5178056" cy="44319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Future research directions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3CC2C-BBB1-57B8-3063-4EB920F74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6828" y="1488558"/>
            <a:ext cx="11738344" cy="5167423"/>
          </a:xfrm>
        </p:spPr>
        <p:txBody>
          <a:bodyPr>
            <a:normAutofit/>
          </a:bodyPr>
          <a:lstStyle/>
          <a:p>
            <a:r>
              <a:rPr lang="en-US" b="1" dirty="0"/>
              <a:t>Time-Series Data: </a:t>
            </a:r>
            <a:r>
              <a:rPr lang="en-US" dirty="0"/>
              <a:t>Analyze data over a longer period to identify trends and changes in the impact of linguistic isolation on median income.</a:t>
            </a:r>
          </a:p>
          <a:p>
            <a:r>
              <a:rPr lang="en-US" b="1" dirty="0"/>
              <a:t>Cohort Studies: </a:t>
            </a:r>
            <a:r>
              <a:rPr lang="en-US" dirty="0"/>
              <a:t>Conduct studies on specific cohorts to understand long-term effects of linguistic isolation on economic outcomes.</a:t>
            </a:r>
          </a:p>
          <a:p>
            <a:r>
              <a:rPr lang="en-US" b="1" dirty="0"/>
              <a:t>Spatial Regression Models</a:t>
            </a:r>
            <a:r>
              <a:rPr lang="en-US" dirty="0"/>
              <a:t>: Further refine spatial models to include different types of spatial dependencies and interactions.</a:t>
            </a:r>
          </a:p>
          <a:p>
            <a:r>
              <a:rPr lang="en-US" b="1" dirty="0"/>
              <a:t>Interviews and Surveys: </a:t>
            </a:r>
            <a:r>
              <a:rPr lang="en-US" dirty="0"/>
              <a:t>Conduct qualitative research through interviews and surveys to gain deeper insights into how linguistic isolation affects economic opportunities and integration.</a:t>
            </a:r>
          </a:p>
          <a:p>
            <a:r>
              <a:rPr lang="en-US" b="1" dirty="0"/>
              <a:t>Case Studies: </a:t>
            </a:r>
            <a:r>
              <a:rPr lang="en-US" dirty="0"/>
              <a:t>Develop case studies on specific communities to understand the contextual factors influencing the relationship between language isolation and income.</a:t>
            </a:r>
          </a:p>
          <a:p>
            <a:r>
              <a:rPr lang="en-US" b="1" dirty="0"/>
              <a:t>Age and Gender: </a:t>
            </a:r>
            <a:r>
              <a:rPr lang="en-US" dirty="0"/>
              <a:t>Include age and gender demographics to understand how these factors interact with linguistic isolation to affect median income.</a:t>
            </a:r>
          </a:p>
          <a:p>
            <a:r>
              <a:rPr lang="en-US" b="1" dirty="0"/>
              <a:t>Immigration Status</a:t>
            </a:r>
            <a:r>
              <a:rPr lang="en-US" dirty="0"/>
              <a:t>: Incorporate data on immigration status and duration of residence to examine their influence on economic outcomes.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257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E6563-BB2F-FA4E-2E4A-CD8905C7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5124"/>
            <a:ext cx="5117859" cy="63457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Introduction / Hypothesis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6E093-AA5E-D62F-D7FB-91C7638EA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2772" y="1573618"/>
            <a:ext cx="11281144" cy="490160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br>
              <a:rPr lang="en-US" sz="3700" dirty="0"/>
            </a:br>
            <a:r>
              <a:rPr lang="en-US" sz="3700" dirty="0"/>
              <a:t>Study Focus: To find out the relationship between the percent of Linguistically Isolated Households and Median Income in Dallas County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br>
              <a:rPr lang="en-US" sz="2600" dirty="0"/>
            </a:br>
            <a:br>
              <a:rPr lang="en-US" sz="2600" dirty="0"/>
            </a:br>
            <a:r>
              <a:rPr lang="en-US" sz="2600" dirty="0"/>
              <a:t>		</a:t>
            </a:r>
            <a:r>
              <a:rPr lang="en-US" sz="3400" dirty="0"/>
              <a:t>Challenges in Linguistically Isolated Households:</a:t>
            </a:r>
          </a:p>
          <a:p>
            <a:endParaRPr lang="en-US" sz="3400" dirty="0"/>
          </a:p>
          <a:p>
            <a:pPr lvl="2"/>
            <a:r>
              <a:rPr lang="en-US" sz="3000" dirty="0"/>
              <a:t>Defined as homes where no one over age 14 speaks English 'well' or 'very well'.</a:t>
            </a:r>
          </a:p>
          <a:p>
            <a:pPr lvl="2"/>
            <a:r>
              <a:rPr lang="en-US" sz="3000" dirty="0"/>
              <a:t>These households may face disadvantages due to limited English proficiency:</a:t>
            </a:r>
          </a:p>
          <a:p>
            <a:pPr lvl="2"/>
            <a:r>
              <a:rPr lang="en-US" sz="3000" dirty="0"/>
              <a:t>Reduced parental competitiveness in the labor market.</a:t>
            </a:r>
          </a:p>
          <a:p>
            <a:pPr lvl="2"/>
            <a:r>
              <a:rPr lang="en-US" sz="3000" dirty="0"/>
              <a:t>Lower family resources and poorer community locations.</a:t>
            </a:r>
          </a:p>
          <a:p>
            <a:pPr lvl="2"/>
            <a:r>
              <a:rPr lang="en-US" sz="3000" dirty="0"/>
              <a:t>Barriers to positive cognitive and academic outcomes.</a:t>
            </a:r>
          </a:p>
          <a:p>
            <a:pPr lvl="2"/>
            <a:r>
              <a:rPr lang="en-US" sz="3000" dirty="0"/>
              <a:t>Difficulty accessing healthcare and other services </a:t>
            </a:r>
            <a:br>
              <a:rPr lang="en-US" sz="3000" dirty="0"/>
            </a:br>
            <a:endParaRPr lang="en-US" sz="4100" dirty="0"/>
          </a:p>
        </p:txBody>
      </p:sp>
    </p:spTree>
    <p:extLst>
      <p:ext uri="{BB962C8B-B14F-4D97-AF65-F5344CB8AC3E}">
        <p14:creationId xmlns:p14="http://schemas.microsoft.com/office/powerpoint/2010/main" val="940155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6C66C-D90C-B61F-CBC4-DFBCC6525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Data Collection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87D9F-4F84-581C-3C4E-891A5B687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We collected data from the ACS 2019 for Dallas County tracts, including variables on language isolation, education, employment, and median income.</a:t>
            </a:r>
          </a:p>
          <a:p>
            <a:pPr marL="0" indent="0">
              <a:buNone/>
            </a:pPr>
            <a:r>
              <a:rPr lang="en-US" dirty="0"/>
              <a:t>	The data is split into different categories based on what type of language the households speak (Spanish, Indo-	European other than Spanish,  Asian and Pacific, and Other) </a:t>
            </a:r>
          </a:p>
          <a:p>
            <a:endParaRPr lang="en-US" dirty="0"/>
          </a:p>
          <a:p>
            <a:r>
              <a:rPr lang="en-US" dirty="0"/>
              <a:t>The number of people with Bachelors/Masters Degrees and the Total Population</a:t>
            </a:r>
          </a:p>
          <a:p>
            <a:r>
              <a:rPr lang="en-US" dirty="0"/>
              <a:t>Total number of people in the Labor Force and Total number of people Currently Employed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420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162F3-4706-4A9A-2883-3EA99155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37022"/>
            <a:ext cx="11029616" cy="1189554"/>
          </a:xfrm>
        </p:spPr>
        <p:txBody>
          <a:bodyPr/>
          <a:lstStyle/>
          <a:p>
            <a:r>
              <a:rPr lang="en-US" dirty="0"/>
              <a:t>`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9521F1-D258-D9DB-3158-45C0EC7A6B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833D237C-E5F0-7C3A-80DC-84A3B80B8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177" y="0"/>
            <a:ext cx="10197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338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a city&#10;&#10;Description automatically generated">
            <a:extLst>
              <a:ext uri="{FF2B5EF4-FFF2-40B4-BE49-F238E27FC236}">
                <a16:creationId xmlns:a16="http://schemas.microsoft.com/office/drawing/2014/main" id="{0EF7A5B2-D49C-338B-846F-0EDEAC86A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644" y="0"/>
            <a:ext cx="99547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150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a city&#10;&#10;Description automatically generated">
            <a:extLst>
              <a:ext uri="{FF2B5EF4-FFF2-40B4-BE49-F238E27FC236}">
                <a16:creationId xmlns:a16="http://schemas.microsoft.com/office/drawing/2014/main" id="{E51B377F-72E9-21DF-00E6-3ED9F8657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644" y="0"/>
            <a:ext cx="99547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875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F1C35-8199-1629-5B07-05D359C93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0D59BA-F511-FFFF-8FBE-E949A5FD16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CC7ABC4-02CD-723B-0742-35A698DB0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02" y="0"/>
            <a:ext cx="105801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93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396F-9490-2624-BFD2-FD58C664B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6BC0AE-9C0B-647E-F9B3-189DF74734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722CCE9-262E-AF9F-5F4E-654BE4206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644" y="0"/>
            <a:ext cx="99547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331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DF8DC-4AE7-AF42-D4DC-0CD25428E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D77DD-E706-CF9E-E6DE-4CE04AD3AE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65402870-2072-D431-7CBC-DA3F364A2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644" y="0"/>
            <a:ext cx="99547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561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55361B48AAC2C469FAA4277F3B04090" ma:contentTypeVersion="14" ma:contentTypeDescription="Create a new document." ma:contentTypeScope="" ma:versionID="5c01d207bbdb663ed00c2aafa264b655">
  <xsd:schema xmlns:xsd="http://www.w3.org/2001/XMLSchema" xmlns:xs="http://www.w3.org/2001/XMLSchema" xmlns:p="http://schemas.microsoft.com/office/2006/metadata/properties" xmlns:ns3="010d345d-849d-4511-83ea-b0058d172571" xmlns:ns4="1d98e7c0-aad4-4f65-a5d0-a8f78420da63" targetNamespace="http://schemas.microsoft.com/office/2006/metadata/properties" ma:root="true" ma:fieldsID="f8b4b718064f0139949540f028e84bdf" ns3:_="" ns4:_="">
    <xsd:import namespace="010d345d-849d-4511-83ea-b0058d172571"/>
    <xsd:import namespace="1d98e7c0-aad4-4f65-a5d0-a8f78420da6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System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0d345d-849d-4511-83ea-b0058d1725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98e7c0-aad4-4f65-a5d0-a8f78420da6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10d345d-849d-4511-83ea-b0058d172571" xsi:nil="true"/>
  </documentManagement>
</p:properties>
</file>

<file path=customXml/itemProps1.xml><?xml version="1.0" encoding="utf-8"?>
<ds:datastoreItem xmlns:ds="http://schemas.openxmlformats.org/officeDocument/2006/customXml" ds:itemID="{A5ECED1A-C81D-4DE4-9DFB-4C567A61C4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10d345d-849d-4511-83ea-b0058d172571"/>
    <ds:schemaRef ds:uri="1d98e7c0-aad4-4f65-a5d0-a8f78420da6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A63987-0FF6-4DF3-BB1F-BB1D4D489D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C39E6D9-6551-4D40-8F12-FCE027ED0B7C}">
  <ds:schemaRefs>
    <ds:schemaRef ds:uri="http://purl.org/dc/elements/1.1/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1d98e7c0-aad4-4f65-a5d0-a8f78420da63"/>
    <ds:schemaRef ds:uri="010d345d-849d-4511-83ea-b0058d17257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4045</TotalTime>
  <Words>807</Words>
  <Application>Microsoft Office PowerPoint</Application>
  <PresentationFormat>Widescreen</PresentationFormat>
  <Paragraphs>65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Gill Sans MT</vt:lpstr>
      <vt:lpstr>var(--jp-code-font-family)</vt:lpstr>
      <vt:lpstr>Wingdings 2</vt:lpstr>
      <vt:lpstr>Dividend</vt:lpstr>
      <vt:lpstr>Data Analysis Project</vt:lpstr>
      <vt:lpstr>Introduction / Hypothesis</vt:lpstr>
      <vt:lpstr>Data Collection</vt:lpstr>
      <vt:lpstr>`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Methodology</vt:lpstr>
      <vt:lpstr>PowerPoint Presentation</vt:lpstr>
      <vt:lpstr>Correlation Results</vt:lpstr>
      <vt:lpstr>Regression results</vt:lpstr>
      <vt:lpstr>PowerPoint Presentation</vt:lpstr>
      <vt:lpstr>PowerPoint Presentation</vt:lpstr>
      <vt:lpstr>PowerPoint Presentation</vt:lpstr>
      <vt:lpstr>Conclusion</vt:lpstr>
      <vt:lpstr>Future research directions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Vathis, Tristan Marius</dc:creator>
  <cp:lastModifiedBy>Vathis, Tristan Marius</cp:lastModifiedBy>
  <cp:revision>4</cp:revision>
  <dcterms:created xsi:type="dcterms:W3CDTF">2024-06-13T21:36:49Z</dcterms:created>
  <dcterms:modified xsi:type="dcterms:W3CDTF">2024-06-17T16:42:41Z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0x010100955361B48AAC2C469FAA4277F3B04090</vt:lpwstr>
  </property>
</Properties>
</file>

<file path=docProps/thumbnail.jpeg>
</file>